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76" r:id="rId6"/>
    <p:sldId id="260" r:id="rId7"/>
    <p:sldId id="261" r:id="rId8"/>
    <p:sldId id="277" r:id="rId9"/>
    <p:sldId id="262" r:id="rId10"/>
    <p:sldId id="263" r:id="rId11"/>
    <p:sldId id="264" r:id="rId12"/>
    <p:sldId id="278" r:id="rId13"/>
    <p:sldId id="279" r:id="rId14"/>
    <p:sldId id="280" r:id="rId15"/>
    <p:sldId id="281" r:id="rId16"/>
    <p:sldId id="282" r:id="rId17"/>
    <p:sldId id="283" r:id="rId18"/>
    <p:sldId id="275" r:id="rId1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0" y="-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68144D-DCD4-4729-BD7A-718062F4FA41}" type="datetimeFigureOut">
              <a:rPr lang="ko-KR" altLang="en-US" smtClean="0"/>
              <a:t>2008-06-20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524B77-7F6A-466D-A781-7D2E117211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As you see // </a:t>
            </a:r>
            <a:r>
              <a:rPr lang="ko-KR" altLang="en-US" dirty="0" smtClean="0"/>
              <a:t>보는 바와 같이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524B77-7F6A-466D-A781-7D2E1172117C}" type="slidenum">
              <a:rPr lang="ko-KR" altLang="en-US" smtClean="0"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 smtClean="0"/>
              <a:t>As you see // </a:t>
            </a:r>
            <a:r>
              <a:rPr lang="ko-KR" altLang="en-US" dirty="0" smtClean="0"/>
              <a:t>보는 바와 같이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524B77-7F6A-466D-A781-7D2E1172117C}" type="slidenum">
              <a:rPr lang="ko-KR" altLang="en-US" smtClean="0"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 smtClean="0"/>
              <a:t>As you see // </a:t>
            </a:r>
            <a:r>
              <a:rPr lang="ko-KR" altLang="en-US" dirty="0" smtClean="0"/>
              <a:t>보는 바와 같이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524B77-7F6A-466D-A781-7D2E1172117C}" type="slidenum">
              <a:rPr lang="ko-KR" altLang="en-US" smtClean="0"/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 smtClean="0"/>
              <a:t>As you see // </a:t>
            </a:r>
            <a:r>
              <a:rPr lang="ko-KR" altLang="en-US" dirty="0" smtClean="0"/>
              <a:t>보는 바와 같이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524B77-7F6A-466D-A781-7D2E1172117C}" type="slidenum">
              <a:rPr lang="ko-KR" altLang="en-US" smtClean="0"/>
              <a:t>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 smtClean="0"/>
              <a:t>As you see // </a:t>
            </a:r>
            <a:r>
              <a:rPr lang="ko-KR" altLang="en-US" dirty="0" smtClean="0"/>
              <a:t>보는 바와 같이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524B77-7F6A-466D-A781-7D2E1172117C}" type="slidenum">
              <a:rPr lang="ko-KR" altLang="en-US" smtClean="0"/>
              <a:t>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 smtClean="0"/>
              <a:t>As you see // </a:t>
            </a:r>
            <a:r>
              <a:rPr lang="ko-KR" altLang="en-US" dirty="0" smtClean="0"/>
              <a:t>보는 바와 같이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524B77-7F6A-466D-A781-7D2E1172117C}" type="slidenum">
              <a:rPr lang="ko-KR" altLang="en-US" smtClean="0"/>
              <a:t>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 smtClean="0"/>
              <a:t>As you see // </a:t>
            </a:r>
            <a:r>
              <a:rPr lang="ko-KR" altLang="en-US" dirty="0" smtClean="0"/>
              <a:t>보는 바와 같이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524B77-7F6A-466D-A781-7D2E1172117C}" type="slidenum">
              <a:rPr lang="ko-KR" altLang="en-US" smtClean="0"/>
              <a:t>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 smtClean="0"/>
              <a:t>As you see // </a:t>
            </a:r>
            <a:r>
              <a:rPr lang="ko-KR" altLang="en-US" dirty="0" smtClean="0"/>
              <a:t>보는 바와 같이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524B77-7F6A-466D-A781-7D2E1172117C}" type="slidenum">
              <a:rPr lang="ko-KR" altLang="en-US" smtClean="0"/>
              <a:t>8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2008-06-20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2008-06-20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2008-06-20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2008-06-20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2008-06-20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2008-06-20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2008-06-20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2008-06-20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2008-06-20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2008-06-20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ko-KR" alt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그림을 추가하려면 아이콘을 클릭하십시오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2008-06-20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B30EDBD-1C2D-4C1E-B459-B60219FAB484}" type="datetimeFigureOut">
              <a:rPr lang="ko-KR" altLang="en-US" smtClean="0"/>
              <a:pPr/>
              <a:t>2008-06-20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1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1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1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1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1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1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1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1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1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1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6600" dirty="0" err="1" smtClean="0"/>
              <a:t>EASystem</a:t>
            </a:r>
            <a:r>
              <a:rPr lang="en-US" altLang="ko-KR" sz="6600" dirty="0" smtClean="0"/>
              <a:t> </a:t>
            </a:r>
            <a:br>
              <a:rPr lang="en-US" altLang="ko-KR" sz="6600" dirty="0" smtClean="0"/>
            </a:br>
            <a:r>
              <a:rPr lang="en-US" altLang="ko-KR" sz="3200" dirty="0" smtClean="0"/>
              <a:t>Electronic Approval System</a:t>
            </a:r>
            <a:endParaRPr lang="ko-KR" altLang="en-US" sz="80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altLang="ko-KR" dirty="0" smtClean="0"/>
              <a:t>Stud. 200312503  Cho </a:t>
            </a:r>
            <a:r>
              <a:rPr lang="en-US" altLang="ko-KR" dirty="0" err="1" smtClean="0"/>
              <a:t>Daekeun</a:t>
            </a:r>
            <a:endParaRPr lang="en-US" altLang="ko-KR" dirty="0" smtClean="0"/>
          </a:p>
          <a:p>
            <a:pPr algn="r"/>
            <a:r>
              <a:rPr lang="en-US" altLang="ko-KR" dirty="0" smtClean="0"/>
              <a:t>Software Special Development 1</a:t>
            </a:r>
          </a:p>
          <a:p>
            <a:pPr algn="r"/>
            <a:r>
              <a:rPr lang="en-US" altLang="ko-KR" dirty="0" smtClean="0"/>
              <a:t>Prof. </a:t>
            </a:r>
            <a:r>
              <a:rPr lang="en-US" altLang="ko-KR" dirty="0" err="1" smtClean="0"/>
              <a:t>Junbeom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Yoo</a:t>
            </a:r>
            <a:endParaRPr lang="ko-KR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1785926"/>
            <a:ext cx="3810000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Function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Admin Function</a:t>
            </a:r>
          </a:p>
          <a:p>
            <a:pPr lvl="1"/>
            <a:r>
              <a:rPr lang="en-US" altLang="ko-KR" dirty="0" smtClean="0"/>
              <a:t>Add Staff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Input </a:t>
            </a:r>
          </a:p>
          <a:p>
            <a:pPr lvl="1">
              <a:buNone/>
            </a:pPr>
            <a:r>
              <a:rPr lang="en-US" altLang="ko-KR" dirty="0" smtClean="0"/>
              <a:t>staff number,</a:t>
            </a:r>
          </a:p>
          <a:p>
            <a:pPr lvl="1">
              <a:buNone/>
            </a:pPr>
            <a:r>
              <a:rPr lang="en-US" altLang="ko-KR" dirty="0" smtClean="0"/>
              <a:t>citizen number,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Click button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Add OK</a:t>
            </a:r>
            <a:endParaRPr lang="ko-KR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 b="54321"/>
          <a:stretch>
            <a:fillRect/>
          </a:stretch>
        </p:blipFill>
        <p:spPr bwMode="auto">
          <a:xfrm>
            <a:off x="3643306" y="1928802"/>
            <a:ext cx="1104900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14942" y="1809772"/>
            <a:ext cx="3810000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오른쪽 화살표 5"/>
          <p:cNvSpPr/>
          <p:nvPr/>
        </p:nvSpPr>
        <p:spPr>
          <a:xfrm flipV="1">
            <a:off x="4500562" y="2285992"/>
            <a:ext cx="857256" cy="214315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모서리가 둥근 직사각형 7"/>
          <p:cNvSpPr/>
          <p:nvPr/>
        </p:nvSpPr>
        <p:spPr>
          <a:xfrm>
            <a:off x="6286512" y="2071678"/>
            <a:ext cx="1200152" cy="64294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모서리가 둥근 직사각형 8"/>
          <p:cNvSpPr/>
          <p:nvPr/>
        </p:nvSpPr>
        <p:spPr>
          <a:xfrm>
            <a:off x="6286512" y="2714620"/>
            <a:ext cx="1200152" cy="28575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모서리가 둥근 직사각형 9"/>
          <p:cNvSpPr/>
          <p:nvPr/>
        </p:nvSpPr>
        <p:spPr>
          <a:xfrm>
            <a:off x="6500826" y="6072206"/>
            <a:ext cx="1714512" cy="28575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모서리가 둥근 직사각형 11"/>
          <p:cNvSpPr/>
          <p:nvPr/>
        </p:nvSpPr>
        <p:spPr>
          <a:xfrm>
            <a:off x="6000760" y="3000372"/>
            <a:ext cx="1714512" cy="28575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오른쪽 화살표 12"/>
          <p:cNvSpPr/>
          <p:nvPr/>
        </p:nvSpPr>
        <p:spPr>
          <a:xfrm rot="19946658" flipV="1">
            <a:off x="2708284" y="3937819"/>
            <a:ext cx="3430076" cy="196046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오른쪽 화살표 13"/>
          <p:cNvSpPr/>
          <p:nvPr/>
        </p:nvSpPr>
        <p:spPr>
          <a:xfrm rot="19946658" flipV="1">
            <a:off x="3070886" y="3052276"/>
            <a:ext cx="3428079" cy="218960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오른쪽 화살표 14"/>
          <p:cNvSpPr/>
          <p:nvPr/>
        </p:nvSpPr>
        <p:spPr>
          <a:xfrm rot="325167" flipV="1">
            <a:off x="2787641" y="5947995"/>
            <a:ext cx="3430076" cy="196046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1571612"/>
            <a:ext cx="3810000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Function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Admin Function</a:t>
            </a:r>
          </a:p>
          <a:p>
            <a:pPr lvl="1"/>
            <a:r>
              <a:rPr lang="en-US" altLang="ko-KR" dirty="0" smtClean="0"/>
              <a:t>Modify staff </a:t>
            </a:r>
          </a:p>
          <a:p>
            <a:pPr lvl="1">
              <a:buNone/>
            </a:pPr>
            <a:r>
              <a:rPr lang="en-US" altLang="ko-KR" dirty="0" smtClean="0"/>
              <a:t>Information</a:t>
            </a:r>
          </a:p>
          <a:p>
            <a:pPr lvl="1">
              <a:buNone/>
            </a:pPr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Find Database</a:t>
            </a:r>
          </a:p>
          <a:p>
            <a:pPr lvl="1"/>
            <a:r>
              <a:rPr lang="en-US" altLang="ko-KR" dirty="0" smtClean="0"/>
              <a:t>Modify OK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Delete Staff</a:t>
            </a:r>
            <a:endParaRPr lang="en-US" altLang="ko-KR" dirty="0" smtClean="0"/>
          </a:p>
          <a:p>
            <a:pPr lvl="1"/>
            <a:endParaRPr lang="ko-KR" alt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 b="54321"/>
          <a:stretch>
            <a:fillRect/>
          </a:stretch>
        </p:blipFill>
        <p:spPr bwMode="auto">
          <a:xfrm>
            <a:off x="3714744" y="2143116"/>
            <a:ext cx="1104900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14942" y="1571612"/>
            <a:ext cx="3810000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모서리가 둥근 직사각형 5"/>
          <p:cNvSpPr/>
          <p:nvPr/>
        </p:nvSpPr>
        <p:spPr>
          <a:xfrm>
            <a:off x="6643702" y="2130821"/>
            <a:ext cx="1714512" cy="28575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오른쪽 화살표 6"/>
          <p:cNvSpPr/>
          <p:nvPr/>
        </p:nvSpPr>
        <p:spPr>
          <a:xfrm rot="19946658" flipV="1">
            <a:off x="3252232" y="3059774"/>
            <a:ext cx="3522211" cy="209336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오른쪽 화살표 7"/>
          <p:cNvSpPr/>
          <p:nvPr/>
        </p:nvSpPr>
        <p:spPr>
          <a:xfrm rot="1171561" flipV="1">
            <a:off x="2877587" y="2748012"/>
            <a:ext cx="1031374" cy="297724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오른쪽 화살표 8"/>
          <p:cNvSpPr/>
          <p:nvPr/>
        </p:nvSpPr>
        <p:spPr>
          <a:xfrm rot="1171561" flipV="1">
            <a:off x="3012620" y="5078499"/>
            <a:ext cx="3932648" cy="272902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오른쪽 화살표 10"/>
          <p:cNvSpPr/>
          <p:nvPr/>
        </p:nvSpPr>
        <p:spPr>
          <a:xfrm rot="17933121" flipV="1">
            <a:off x="2613095" y="4437504"/>
            <a:ext cx="1946095" cy="264373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오른쪽 화살표 11"/>
          <p:cNvSpPr/>
          <p:nvPr/>
        </p:nvSpPr>
        <p:spPr>
          <a:xfrm rot="357269" flipV="1">
            <a:off x="3148180" y="5668659"/>
            <a:ext cx="3633457" cy="284219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1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2"/>
          <a:srcRect b="42307"/>
          <a:stretch>
            <a:fillRect/>
          </a:stretch>
        </p:blipFill>
        <p:spPr bwMode="auto">
          <a:xfrm>
            <a:off x="6929454" y="1714488"/>
            <a:ext cx="1104900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/>
          <a:srcRect b="42307"/>
          <a:stretch>
            <a:fillRect/>
          </a:stretch>
        </p:blipFill>
        <p:spPr bwMode="auto">
          <a:xfrm>
            <a:off x="6929454" y="1714488"/>
            <a:ext cx="1104900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Function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User Function</a:t>
            </a:r>
          </a:p>
          <a:p>
            <a:pPr lvl="1"/>
            <a:r>
              <a:rPr lang="en-US" altLang="ko-KR" dirty="0" smtClean="0"/>
              <a:t>Write Approval Document</a:t>
            </a:r>
          </a:p>
          <a:p>
            <a:pPr lvl="1"/>
            <a:endParaRPr lang="en-US" altLang="ko-KR" dirty="0" smtClean="0"/>
          </a:p>
          <a:p>
            <a:pPr lvl="2"/>
            <a:r>
              <a:rPr lang="en-US" altLang="ko-KR" dirty="0" smtClean="0"/>
              <a:t>New Approval Document</a:t>
            </a:r>
          </a:p>
          <a:p>
            <a:pPr lvl="2"/>
            <a:endParaRPr lang="en-US" altLang="ko-KR" dirty="0" smtClean="0"/>
          </a:p>
          <a:p>
            <a:pPr lvl="2"/>
            <a:r>
              <a:rPr lang="en-US" altLang="ko-KR" dirty="0" smtClean="0"/>
              <a:t>Edit Approval Document</a:t>
            </a:r>
          </a:p>
          <a:p>
            <a:pPr lvl="2"/>
            <a:endParaRPr lang="en-US" altLang="ko-KR" dirty="0" smtClean="0"/>
          </a:p>
          <a:p>
            <a:pPr lvl="2"/>
            <a:r>
              <a:rPr lang="en-US" altLang="ko-KR" dirty="0" smtClean="0"/>
              <a:t>Save Approval Document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/>
          <a:srcRect b="41758"/>
          <a:stretch>
            <a:fillRect/>
          </a:stretch>
        </p:blipFill>
        <p:spPr bwMode="auto">
          <a:xfrm>
            <a:off x="6929454" y="1714488"/>
            <a:ext cx="1104900" cy="4038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00364" y="3357562"/>
            <a:ext cx="28575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3" name="Picture 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500298" y="714356"/>
            <a:ext cx="28575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오른쪽 화살표 11"/>
          <p:cNvSpPr/>
          <p:nvPr/>
        </p:nvSpPr>
        <p:spPr>
          <a:xfrm flipV="1">
            <a:off x="5085732" y="2177154"/>
            <a:ext cx="2058036" cy="235703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오른쪽 화살표 12"/>
          <p:cNvSpPr/>
          <p:nvPr/>
        </p:nvSpPr>
        <p:spPr>
          <a:xfrm rot="20547910" flipV="1">
            <a:off x="5013331" y="2597630"/>
            <a:ext cx="2058036" cy="235703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오른쪽 화살표 13"/>
          <p:cNvSpPr/>
          <p:nvPr/>
        </p:nvSpPr>
        <p:spPr>
          <a:xfrm rot="20101142" flipV="1">
            <a:off x="5006850" y="3206897"/>
            <a:ext cx="2260851" cy="214021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3" grpId="1" animBg="1"/>
      <p:bldP spid="14" grpId="0" animBg="1"/>
      <p:bldP spid="14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Function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User Function</a:t>
            </a:r>
          </a:p>
          <a:p>
            <a:pPr lvl="1"/>
            <a:r>
              <a:rPr lang="en-US" altLang="ko-KR" dirty="0" smtClean="0"/>
              <a:t>Slip paper</a:t>
            </a:r>
            <a:endParaRPr lang="ko-KR" alt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 b="41758"/>
          <a:stretch>
            <a:fillRect/>
          </a:stretch>
        </p:blipFill>
        <p:spPr bwMode="auto">
          <a:xfrm>
            <a:off x="6643702" y="1714488"/>
            <a:ext cx="1104900" cy="4038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5984" y="3143248"/>
            <a:ext cx="3333750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오른쪽 화살표 5"/>
          <p:cNvSpPr/>
          <p:nvPr/>
        </p:nvSpPr>
        <p:spPr>
          <a:xfrm rot="10800000" flipV="1">
            <a:off x="5286380" y="4286256"/>
            <a:ext cx="1689346" cy="214314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/>
          <a:srcRect b="48077"/>
          <a:stretch>
            <a:fillRect/>
          </a:stretch>
        </p:blipFill>
        <p:spPr bwMode="auto">
          <a:xfrm>
            <a:off x="2643174" y="3143248"/>
            <a:ext cx="6191250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Function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Common Function</a:t>
            </a:r>
          </a:p>
          <a:p>
            <a:pPr lvl="1"/>
            <a:r>
              <a:rPr lang="en-US" altLang="ko-KR" dirty="0" smtClean="0"/>
              <a:t>Notice Board</a:t>
            </a:r>
          </a:p>
          <a:p>
            <a:pPr lvl="1"/>
            <a:r>
              <a:rPr lang="en-US" altLang="ko-KR" dirty="0" smtClean="0"/>
              <a:t>Free Board</a:t>
            </a:r>
            <a:endParaRPr lang="ko-KR" alt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/>
          <a:srcRect t="57692"/>
          <a:stretch>
            <a:fillRect/>
          </a:stretch>
        </p:blipFill>
        <p:spPr bwMode="auto">
          <a:xfrm>
            <a:off x="714348" y="3143248"/>
            <a:ext cx="1104900" cy="2933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/>
          <a:srcRect b="43750"/>
          <a:stretch>
            <a:fillRect/>
          </a:stretch>
        </p:blipFill>
        <p:spPr bwMode="auto">
          <a:xfrm>
            <a:off x="2643174" y="3143248"/>
            <a:ext cx="6191250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오른쪽 화살표 5"/>
          <p:cNvSpPr/>
          <p:nvPr/>
        </p:nvSpPr>
        <p:spPr>
          <a:xfrm flipV="1">
            <a:off x="1571604" y="3429000"/>
            <a:ext cx="1071570" cy="214314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오른쪽 화살표 7"/>
          <p:cNvSpPr/>
          <p:nvPr/>
        </p:nvSpPr>
        <p:spPr>
          <a:xfrm flipV="1">
            <a:off x="1571604" y="3714752"/>
            <a:ext cx="1071570" cy="214314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Function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Common Function</a:t>
            </a:r>
          </a:p>
          <a:p>
            <a:pPr lvl="1"/>
            <a:r>
              <a:rPr lang="en-US" altLang="ko-KR" dirty="0" smtClean="0"/>
              <a:t>My Information Modify</a:t>
            </a:r>
            <a:endParaRPr lang="ko-KR" alt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2714620"/>
            <a:ext cx="3810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 t="57692"/>
          <a:stretch>
            <a:fillRect/>
          </a:stretch>
        </p:blipFill>
        <p:spPr bwMode="auto">
          <a:xfrm>
            <a:off x="1285852" y="3143248"/>
            <a:ext cx="1104900" cy="2933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오른쪽 화살표 5"/>
          <p:cNvSpPr/>
          <p:nvPr/>
        </p:nvSpPr>
        <p:spPr>
          <a:xfrm flipV="1">
            <a:off x="2214546" y="4357694"/>
            <a:ext cx="2000264" cy="214314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3143248"/>
            <a:ext cx="2857500" cy="323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2857496"/>
            <a:ext cx="2857500" cy="323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Function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Common Function</a:t>
            </a:r>
          </a:p>
          <a:p>
            <a:pPr lvl="1"/>
            <a:r>
              <a:rPr lang="en-US" altLang="ko-KR" dirty="0" smtClean="0"/>
              <a:t>Setting</a:t>
            </a:r>
          </a:p>
          <a:p>
            <a:pPr lvl="1"/>
            <a:r>
              <a:rPr lang="en-US" altLang="ko-KR" dirty="0" smtClean="0"/>
              <a:t>Logout</a:t>
            </a:r>
          </a:p>
          <a:p>
            <a:pPr lvl="1"/>
            <a:r>
              <a:rPr lang="en-US" altLang="ko-KR" dirty="0" smtClean="0"/>
              <a:t>Exit Program</a:t>
            </a:r>
            <a:endParaRPr lang="ko-KR" alt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14546" y="2571744"/>
            <a:ext cx="2857500" cy="323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5"/>
          <a:srcRect t="57212"/>
          <a:stretch>
            <a:fillRect/>
          </a:stretch>
        </p:blipFill>
        <p:spPr bwMode="auto">
          <a:xfrm>
            <a:off x="7286644" y="2571744"/>
            <a:ext cx="1104900" cy="2967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오른쪽 화살표 7"/>
          <p:cNvSpPr/>
          <p:nvPr/>
        </p:nvSpPr>
        <p:spPr>
          <a:xfrm rot="10800000" flipV="1">
            <a:off x="6215074" y="3857628"/>
            <a:ext cx="1000132" cy="857256"/>
          </a:xfrm>
          <a:prstGeom prst="rightArrow">
            <a:avLst>
              <a:gd name="adj1" fmla="val 50000"/>
              <a:gd name="adj2" fmla="val 65644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오른쪽 화살표 8"/>
          <p:cNvSpPr/>
          <p:nvPr/>
        </p:nvSpPr>
        <p:spPr>
          <a:xfrm rot="10800000" flipV="1">
            <a:off x="6215074" y="4214818"/>
            <a:ext cx="1000132" cy="857256"/>
          </a:xfrm>
          <a:prstGeom prst="rightArrow">
            <a:avLst>
              <a:gd name="adj1" fmla="val 50000"/>
              <a:gd name="adj2" fmla="val 65644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714744" y="4214818"/>
            <a:ext cx="20288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7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714744" y="4643446"/>
            <a:ext cx="20288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오른쪽 화살표 12"/>
          <p:cNvSpPr/>
          <p:nvPr/>
        </p:nvSpPr>
        <p:spPr>
          <a:xfrm rot="10800000" flipV="1">
            <a:off x="6215074" y="4643446"/>
            <a:ext cx="1000132" cy="857256"/>
          </a:xfrm>
          <a:prstGeom prst="rightArrow">
            <a:avLst>
              <a:gd name="adj1" fmla="val 50000"/>
              <a:gd name="adj2" fmla="val 65644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9" grpId="1" animBg="1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Opinion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Changed Development Language</a:t>
            </a:r>
          </a:p>
          <a:p>
            <a:pPr lvl="1"/>
            <a:r>
              <a:rPr lang="en-US" altLang="ko-KR" dirty="0" smtClean="0"/>
              <a:t>Because to connect failed form Function to Database Service-Microsoft SQL Server 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Unaccomplished Database Query Language</a:t>
            </a:r>
          </a:p>
          <a:p>
            <a:pPr lvl="1"/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demo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Contents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</a:p>
          <a:p>
            <a:r>
              <a:rPr lang="en-US" altLang="ko-KR" dirty="0" smtClean="0"/>
              <a:t>Object</a:t>
            </a:r>
          </a:p>
          <a:p>
            <a:r>
              <a:rPr lang="en-US" altLang="ko-KR" dirty="0" smtClean="0"/>
              <a:t>Planning</a:t>
            </a:r>
          </a:p>
          <a:p>
            <a:r>
              <a:rPr lang="en-US" altLang="ko-KR" dirty="0" smtClean="0"/>
              <a:t>Function </a:t>
            </a:r>
          </a:p>
          <a:p>
            <a:r>
              <a:rPr lang="en-US" altLang="ko-KR" dirty="0" smtClean="0"/>
              <a:t>Opinion 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543956" cy="4972072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What is the </a:t>
            </a:r>
            <a:r>
              <a:rPr lang="en-US" altLang="ko-KR" dirty="0" err="1" smtClean="0"/>
              <a:t>EASystem</a:t>
            </a:r>
            <a:r>
              <a:rPr lang="en-US" altLang="ko-KR" dirty="0" smtClean="0"/>
              <a:t>?</a:t>
            </a:r>
          </a:p>
          <a:p>
            <a:pPr lvl="1"/>
            <a:r>
              <a:rPr lang="en-US" altLang="ko-KR" dirty="0" err="1" smtClean="0"/>
              <a:t>EASystem</a:t>
            </a:r>
            <a:r>
              <a:rPr lang="en-US" altLang="ko-KR" dirty="0" smtClean="0"/>
              <a:t>(Electronic Approval System) is the one of the groupware. 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Off-line Approval system has so much time and has </a:t>
            </a:r>
            <a:r>
              <a:rPr lang="en-US" altLang="ko-KR" dirty="0" smtClean="0"/>
              <a:t>been </a:t>
            </a:r>
            <a:r>
              <a:rPr lang="en-US" altLang="ko-KR" dirty="0" smtClean="0"/>
              <a:t>paralyzed work during deciding officer ‘s absence in </a:t>
            </a:r>
            <a:r>
              <a:rPr lang="en-US" altLang="ko-KR" dirty="0" smtClean="0"/>
              <a:t>the corporation </a:t>
            </a:r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So corporation is needed On-line Approval system for efficient work.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Object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Project objectives</a:t>
            </a:r>
          </a:p>
          <a:p>
            <a:pPr lvl="1"/>
            <a:r>
              <a:rPr lang="en-US" altLang="ko-KR" dirty="0" smtClean="0"/>
              <a:t>To develop a computerized Approval management software, that provides typical corporation approval functions such as:</a:t>
            </a:r>
          </a:p>
          <a:p>
            <a:pPr lvl="2"/>
            <a:r>
              <a:rPr lang="en-US" altLang="ko-KR" dirty="0" smtClean="0"/>
              <a:t>Write a draft document and approval the draft document, </a:t>
            </a:r>
          </a:p>
          <a:p>
            <a:pPr lvl="2"/>
            <a:r>
              <a:rPr lang="en-US" altLang="ko-KR" dirty="0" smtClean="0"/>
              <a:t>Corporation staffs must be able to connect the system by their rank, </a:t>
            </a:r>
          </a:p>
          <a:p>
            <a:pPr lvl="2"/>
            <a:r>
              <a:rPr lang="en-US" altLang="ko-KR" dirty="0" smtClean="0"/>
              <a:t>Add new staff, Modify staff, Delete staff,</a:t>
            </a:r>
          </a:p>
          <a:p>
            <a:pPr lvl="1"/>
            <a:r>
              <a:rPr lang="en-US" altLang="ko-KR" dirty="0" smtClean="0"/>
              <a:t>The software should be easy to learn and use, and efficient.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Object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/>
            <a:r>
              <a:rPr lang="en-US" altLang="ko-KR" dirty="0" smtClean="0"/>
              <a:t>Use the OSP(Object Space Process)</a:t>
            </a:r>
          </a:p>
          <a:p>
            <a:pPr lvl="2"/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What is OSP?</a:t>
            </a:r>
          </a:p>
          <a:p>
            <a:pPr lvl="1"/>
            <a:r>
              <a:rPr lang="en-US" altLang="ko-KR" dirty="0" smtClean="0"/>
              <a:t>OSP </a:t>
            </a:r>
            <a:r>
              <a:rPr lang="en-US" altLang="ko-KR" dirty="0" smtClean="0"/>
              <a:t>(Object Space Process)</a:t>
            </a:r>
          </a:p>
          <a:p>
            <a:pPr lvl="2"/>
            <a:r>
              <a:rPr lang="en-US" altLang="ko-KR" dirty="0" smtClean="0"/>
              <a:t>A </a:t>
            </a:r>
            <a:r>
              <a:rPr lang="en-US" altLang="ko-KR" dirty="0" smtClean="0"/>
              <a:t>software process based on RUP</a:t>
            </a:r>
          </a:p>
          <a:p>
            <a:pPr lvl="2"/>
            <a:r>
              <a:rPr lang="en-US" altLang="ko-KR" dirty="0" smtClean="0"/>
              <a:t>Tailored </a:t>
            </a:r>
            <a:r>
              <a:rPr lang="en-US" altLang="ko-KR" dirty="0" smtClean="0"/>
              <a:t>to SE classes in universities</a:t>
            </a:r>
          </a:p>
          <a:p>
            <a:pPr lvl="1"/>
            <a:r>
              <a:rPr lang="en-US" altLang="ko-KR" dirty="0" smtClean="0"/>
              <a:t>Characteristics </a:t>
            </a:r>
            <a:r>
              <a:rPr lang="en-US" altLang="ko-KR" dirty="0" smtClean="0"/>
              <a:t>of OSP</a:t>
            </a:r>
          </a:p>
          <a:p>
            <a:pPr lvl="2">
              <a:buNone/>
            </a:pPr>
            <a:r>
              <a:rPr lang="en-US" altLang="ko-KR" dirty="0" smtClean="0"/>
              <a:t>1</a:t>
            </a:r>
            <a:r>
              <a:rPr lang="en-US" altLang="ko-KR" dirty="0" smtClean="0"/>
              <a:t>.  3 </a:t>
            </a:r>
            <a:r>
              <a:rPr lang="en-US" altLang="ko-KR" dirty="0" smtClean="0"/>
              <a:t>Stages</a:t>
            </a:r>
          </a:p>
          <a:p>
            <a:pPr lvl="2">
              <a:buNone/>
            </a:pPr>
            <a:r>
              <a:rPr lang="en-US" altLang="ko-KR" dirty="0" smtClean="0"/>
              <a:t>2. </a:t>
            </a:r>
            <a:r>
              <a:rPr lang="en-US" altLang="ko-KR" dirty="0" smtClean="0"/>
              <a:t> Iterative </a:t>
            </a:r>
            <a:r>
              <a:rPr lang="en-US" altLang="ko-KR" dirty="0" smtClean="0"/>
              <a:t>: Multiple development cycles</a:t>
            </a:r>
          </a:p>
          <a:p>
            <a:pPr lvl="2">
              <a:buNone/>
            </a:pPr>
            <a:r>
              <a:rPr lang="en-US" altLang="ko-KR" dirty="0" smtClean="0"/>
              <a:t>3</a:t>
            </a:r>
            <a:r>
              <a:rPr lang="en-US" altLang="ko-KR" dirty="0" smtClean="0"/>
              <a:t>.  </a:t>
            </a:r>
            <a:r>
              <a:rPr lang="en-US" altLang="ko-KR" dirty="0" smtClean="0"/>
              <a:t>Incremental : System grows incrementally as each cycle is completed</a:t>
            </a:r>
          </a:p>
          <a:p>
            <a:pPr lvl="2">
              <a:buNone/>
            </a:pPr>
            <a:r>
              <a:rPr lang="en-US" altLang="ko-KR" dirty="0" smtClean="0"/>
              <a:t>4.  Architecture </a:t>
            </a:r>
            <a:r>
              <a:rPr lang="en-US" altLang="ko-KR" dirty="0" smtClean="0"/>
              <a:t>: Stage &gt; Cycle &gt; Phase &gt; Activity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Planning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Define Draft Plan</a:t>
            </a:r>
          </a:p>
          <a:p>
            <a:pPr lvl="1"/>
            <a:r>
              <a:rPr lang="en-US" dirty="0" smtClean="0"/>
              <a:t>Motive and Object : </a:t>
            </a:r>
          </a:p>
          <a:p>
            <a:pPr lvl="2"/>
            <a:r>
              <a:rPr lang="en-US" altLang="ko-KR" dirty="0" smtClean="0"/>
              <a:t>To </a:t>
            </a:r>
            <a:r>
              <a:rPr lang="en-US" altLang="ko-KR" dirty="0" smtClean="0"/>
              <a:t>develop a computerized Approval management software, that provides typical corporation approval </a:t>
            </a:r>
            <a:r>
              <a:rPr lang="en-US" altLang="ko-KR" dirty="0" smtClean="0"/>
              <a:t>functions</a:t>
            </a:r>
          </a:p>
          <a:p>
            <a:pPr lvl="2"/>
            <a:endParaRPr lang="en-US" altLang="ko-KR" dirty="0" smtClean="0"/>
          </a:p>
          <a:p>
            <a:pPr lvl="1"/>
            <a:r>
              <a:rPr lang="en-US" altLang="ko-KR" dirty="0" smtClean="0"/>
              <a:t>Range</a:t>
            </a:r>
          </a:p>
          <a:p>
            <a:pPr lvl="2"/>
            <a:r>
              <a:rPr lang="en-US" altLang="ko-KR" dirty="0" smtClean="0"/>
              <a:t>After login, user must be able to write approval document, and send this document,</a:t>
            </a:r>
          </a:p>
          <a:p>
            <a:pPr lvl="2"/>
            <a:r>
              <a:rPr lang="en-US" altLang="ko-KR" dirty="0" smtClean="0"/>
              <a:t>Add, delete and modify staff,</a:t>
            </a:r>
          </a:p>
          <a:p>
            <a:pPr lvl="2"/>
            <a:r>
              <a:rPr lang="en-US" altLang="ko-KR" dirty="0" smtClean="0"/>
              <a:t>Use the Notice and Free board,</a:t>
            </a:r>
          </a:p>
          <a:p>
            <a:pPr lvl="2"/>
            <a:r>
              <a:rPr lang="en-US" altLang="ko-KR" dirty="0" smtClean="0"/>
              <a:t>Send slip, 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Function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Login Staff</a:t>
            </a:r>
          </a:p>
          <a:p>
            <a:r>
              <a:rPr lang="en-US" altLang="ko-KR" dirty="0" smtClean="0"/>
              <a:t>Login Admin</a:t>
            </a:r>
          </a:p>
          <a:p>
            <a:r>
              <a:rPr lang="en-US" altLang="ko-KR" dirty="0" smtClean="0"/>
              <a:t>Find Password</a:t>
            </a:r>
          </a:p>
          <a:p>
            <a:pPr lvl="1"/>
            <a:endParaRPr lang="ko-KR" alt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6578" y="285728"/>
            <a:ext cx="1104900" cy="6429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488" y="3857628"/>
            <a:ext cx="28575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타원 7"/>
          <p:cNvSpPr/>
          <p:nvPr/>
        </p:nvSpPr>
        <p:spPr>
          <a:xfrm>
            <a:off x="6715140" y="428604"/>
            <a:ext cx="1071570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굽은 화살표 12"/>
          <p:cNvSpPr/>
          <p:nvPr/>
        </p:nvSpPr>
        <p:spPr>
          <a:xfrm flipV="1">
            <a:off x="1714480" y="3643314"/>
            <a:ext cx="1000132" cy="1214446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50129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9" name="오른쪽 화살표 18"/>
          <p:cNvSpPr/>
          <p:nvPr/>
        </p:nvSpPr>
        <p:spPr>
          <a:xfrm rot="20047034">
            <a:off x="3258049" y="1395577"/>
            <a:ext cx="3538374" cy="357190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Function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Login</a:t>
            </a:r>
          </a:p>
          <a:p>
            <a:pPr lvl="1"/>
            <a:r>
              <a:rPr lang="en-US" altLang="ko-KR" dirty="0" smtClean="0"/>
              <a:t>Login Admin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1214422"/>
            <a:ext cx="1104900" cy="5429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타원 7"/>
          <p:cNvSpPr/>
          <p:nvPr/>
        </p:nvSpPr>
        <p:spPr>
          <a:xfrm>
            <a:off x="5286380" y="1214422"/>
            <a:ext cx="1071570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굽은 화살표 12"/>
          <p:cNvSpPr/>
          <p:nvPr/>
        </p:nvSpPr>
        <p:spPr>
          <a:xfrm rot="5400000" flipV="1">
            <a:off x="3964777" y="2464587"/>
            <a:ext cx="785818" cy="2571768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50129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9" name="오른쪽 화살표 18"/>
          <p:cNvSpPr/>
          <p:nvPr/>
        </p:nvSpPr>
        <p:spPr>
          <a:xfrm rot="20047034">
            <a:off x="3341576" y="1759069"/>
            <a:ext cx="1873007" cy="357190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0298" y="4286256"/>
            <a:ext cx="18954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오른쪽 화살표 9"/>
          <p:cNvSpPr/>
          <p:nvPr/>
        </p:nvSpPr>
        <p:spPr>
          <a:xfrm>
            <a:off x="4000496" y="4786322"/>
            <a:ext cx="3269245" cy="357190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00958" y="1174883"/>
            <a:ext cx="1104900" cy="542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타원 11"/>
          <p:cNvSpPr/>
          <p:nvPr/>
        </p:nvSpPr>
        <p:spPr>
          <a:xfrm>
            <a:off x="2928926" y="4714884"/>
            <a:ext cx="1071570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타원 13"/>
          <p:cNvSpPr/>
          <p:nvPr/>
        </p:nvSpPr>
        <p:spPr>
          <a:xfrm>
            <a:off x="5429256" y="3214686"/>
            <a:ext cx="1071570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Function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Login</a:t>
            </a:r>
          </a:p>
          <a:p>
            <a:pPr lvl="1"/>
            <a:r>
              <a:rPr lang="en-US" altLang="ko-KR" dirty="0" smtClean="0"/>
              <a:t>Login staff</a:t>
            </a:r>
            <a:endParaRPr lang="ko-KR" alt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1214422"/>
            <a:ext cx="1104900" cy="5429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24752" y="1214422"/>
            <a:ext cx="1104900" cy="542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오른쪽 화살표 6"/>
          <p:cNvSpPr/>
          <p:nvPr/>
        </p:nvSpPr>
        <p:spPr>
          <a:xfrm>
            <a:off x="3000365" y="2143116"/>
            <a:ext cx="2214578" cy="357190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0298" y="4286256"/>
            <a:ext cx="18954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오른쪽 화살표 8"/>
          <p:cNvSpPr/>
          <p:nvPr/>
        </p:nvSpPr>
        <p:spPr>
          <a:xfrm>
            <a:off x="4000496" y="4714884"/>
            <a:ext cx="3269245" cy="357190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굽은 화살표 9"/>
          <p:cNvSpPr/>
          <p:nvPr/>
        </p:nvSpPr>
        <p:spPr>
          <a:xfrm rot="5400000" flipV="1">
            <a:off x="3964777" y="2464587"/>
            <a:ext cx="785818" cy="2571768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50129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광선">
  <a:themeElements>
    <a:clrScheme name="광선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광선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광선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658</TotalTime>
  <Words>433</Words>
  <Application>Microsoft Office PowerPoint</Application>
  <PresentationFormat>화면 슬라이드 쇼(4:3)</PresentationFormat>
  <Paragraphs>126</Paragraphs>
  <Slides>18</Slides>
  <Notes>8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19" baseType="lpstr">
      <vt:lpstr>광선</vt:lpstr>
      <vt:lpstr>EASystem  Electronic Approval System</vt:lpstr>
      <vt:lpstr>Contents </vt:lpstr>
      <vt:lpstr>Summary </vt:lpstr>
      <vt:lpstr>Object</vt:lpstr>
      <vt:lpstr>Object</vt:lpstr>
      <vt:lpstr>Planning </vt:lpstr>
      <vt:lpstr>Function</vt:lpstr>
      <vt:lpstr>Function</vt:lpstr>
      <vt:lpstr>Function </vt:lpstr>
      <vt:lpstr>Function</vt:lpstr>
      <vt:lpstr>Function </vt:lpstr>
      <vt:lpstr>Function </vt:lpstr>
      <vt:lpstr>Function </vt:lpstr>
      <vt:lpstr>Function </vt:lpstr>
      <vt:lpstr>Function </vt:lpstr>
      <vt:lpstr>Function</vt:lpstr>
      <vt:lpstr>Opinion</vt:lpstr>
      <vt:lpstr>demo</vt:lpstr>
    </vt:vector>
  </TitlesOfParts>
  <Company>R&amp;D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EASystem  Electronic Approval System</dc:title>
  <dc:creator>Microsoft Corporation</dc:creator>
  <cp:lastModifiedBy>CDKey-lab45</cp:lastModifiedBy>
  <cp:revision>68</cp:revision>
  <dcterms:created xsi:type="dcterms:W3CDTF">2006-10-05T04:04:58Z</dcterms:created>
  <dcterms:modified xsi:type="dcterms:W3CDTF">2008-06-20T03:23:19Z</dcterms:modified>
</cp:coreProperties>
</file>